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58" r:id="rId13"/>
    <p:sldId id="259" r:id="rId14"/>
    <p:sldId id="275" r:id="rId15"/>
    <p:sldId id="276" r:id="rId16"/>
    <p:sldId id="278" r:id="rId17"/>
    <p:sldId id="277" r:id="rId18"/>
    <p:sldId id="282" r:id="rId19"/>
    <p:sldId id="264" r:id="rId20"/>
    <p:sldId id="280" r:id="rId21"/>
    <p:sldId id="279" r:id="rId22"/>
    <p:sldId id="281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296" autoAdjust="0"/>
  </p:normalViewPr>
  <p:slideViewPr>
    <p:cSldViewPr snapToGrid="0" snapToObjects="1">
      <p:cViewPr>
        <p:scale>
          <a:sx n="95" d="100"/>
          <a:sy n="95" d="100"/>
        </p:scale>
        <p:origin x="-80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image" Target="../media/image5.emf"/><Relationship Id="rId2" Type="http://schemas.openxmlformats.org/officeDocument/2006/relationships/image" Target="../media/image1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media/image10.png>
</file>

<file path=ppt/media/image20.png>
</file>

<file path=ppt/media/image21.png>
</file>

<file path=ppt/media/image25.jpg>
</file>

<file path=ppt/media/image26.jpg>
</file>

<file path=ppt/media/image27.jpg>
</file>

<file path=ppt/media/image29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 smtClean="0"/>
              <a:t>10/11/2013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UCSD CSE 25</a:t>
            </a:r>
            <a:r>
              <a:rPr lang="en-US" baseline="30000" dirty="0" smtClean="0"/>
              <a:t>th</a:t>
            </a:r>
            <a:r>
              <a:rPr lang="en-US" dirty="0" smtClean="0"/>
              <a:t> Anniversary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B17E-A14E-9D42-8C10-E4A493D02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251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94FA1-47FE-CF40-AC87-E2D250604978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UCSD CSE 25</a:t>
            </a:r>
            <a:r>
              <a:rPr lang="en-US" baseline="30000" dirty="0" smtClean="0"/>
              <a:t>th</a:t>
            </a:r>
            <a:r>
              <a:rPr lang="en-US" dirty="0" smtClean="0"/>
              <a:t> Anniversary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B17E-A14E-9D42-8C10-E4A493D02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731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10/11/2013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UCSD CSE 25</a:t>
            </a:r>
            <a:r>
              <a:rPr lang="en-US" baseline="30000" dirty="0" smtClean="0"/>
              <a:t>th</a:t>
            </a:r>
            <a:r>
              <a:rPr lang="en-US" dirty="0" smtClean="0"/>
              <a:t> Anniversary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1B17E-A14E-9D42-8C10-E4A493D02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52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xmlns:p14="http://schemas.microsoft.com/office/powerpoint/2010/main"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xmlns:p14="http://schemas.microsoft.com/office/powerpoint/2010/main"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xmlns:p14="http://schemas.microsoft.com/office/powerpoint/2010/main"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4.bin"/><Relationship Id="rId12" Type="http://schemas.openxmlformats.org/officeDocument/2006/relationships/image" Target="../media/image17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.bin"/><Relationship Id="rId4" Type="http://schemas.openxmlformats.org/officeDocument/2006/relationships/image" Target="../media/image5.emf"/><Relationship Id="rId5" Type="http://schemas.openxmlformats.org/officeDocument/2006/relationships/oleObject" Target="../embeddings/oleObject11.bin"/><Relationship Id="rId6" Type="http://schemas.openxmlformats.org/officeDocument/2006/relationships/image" Target="../media/image14.emf"/><Relationship Id="rId7" Type="http://schemas.openxmlformats.org/officeDocument/2006/relationships/oleObject" Target="../embeddings/oleObject12.bin"/><Relationship Id="rId8" Type="http://schemas.openxmlformats.org/officeDocument/2006/relationships/image" Target="../media/image15.emf"/><Relationship Id="rId9" Type="http://schemas.openxmlformats.org/officeDocument/2006/relationships/oleObject" Target="../embeddings/oleObject13.bin"/><Relationship Id="rId10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oleObject" Target="../embeddings/oleObject15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16.bin"/><Relationship Id="rId7" Type="http://schemas.openxmlformats.org/officeDocument/2006/relationships/image" Target="../media/image19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4" Type="http://schemas.openxmlformats.org/officeDocument/2006/relationships/image" Target="../media/image22.emf"/><Relationship Id="rId5" Type="http://schemas.openxmlformats.org/officeDocument/2006/relationships/oleObject" Target="../embeddings/oleObject18.bin"/><Relationship Id="rId6" Type="http://schemas.openxmlformats.org/officeDocument/2006/relationships/image" Target="../media/image23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4" Type="http://schemas.openxmlformats.org/officeDocument/2006/relationships/image" Target="../media/image24.emf"/><Relationship Id="rId5" Type="http://schemas.openxmlformats.org/officeDocument/2006/relationships/image" Target="../media/image25.jpg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2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4" Type="http://schemas.openxmlformats.org/officeDocument/2006/relationships/image" Target="../media/image28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5.emf"/><Relationship Id="rId5" Type="http://schemas.openxmlformats.org/officeDocument/2006/relationships/oleObject" Target="../embeddings/oleObject6.bin"/><Relationship Id="rId6" Type="http://schemas.openxmlformats.org/officeDocument/2006/relationships/image" Target="../media/image6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image" Target="../media/image11.emf"/><Relationship Id="rId5" Type="http://schemas.openxmlformats.org/officeDocument/2006/relationships/oleObject" Target="../embeddings/oleObject8.bin"/><Relationship Id="rId6" Type="http://schemas.openxmlformats.org/officeDocument/2006/relationships/image" Target="../media/image12.emf"/><Relationship Id="rId7" Type="http://schemas.openxmlformats.org/officeDocument/2006/relationships/oleObject" Target="../embeddings/oleObject9.bin"/><Relationship Id="rId8" Type="http://schemas.openxmlformats.org/officeDocument/2006/relationships/image" Target="../media/image1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Gradients &amp; Regression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685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Exactly minimizing square error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516957"/>
              </p:ext>
            </p:extLst>
          </p:nvPr>
        </p:nvGraphicFramePr>
        <p:xfrm>
          <a:off x="1100138" y="1682750"/>
          <a:ext cx="6654800" cy="63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8" name="Equation" r:id="rId3" imgW="2133600" imgH="203200" progId="Equation.DSMT4">
                  <p:embed/>
                </p:oleObj>
              </mc:Choice>
              <mc:Fallback>
                <p:oleObj name="Equation" r:id="rId3" imgW="21336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00138" y="1682750"/>
                        <a:ext cx="6654800" cy="635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1615688"/>
              </p:ext>
            </p:extLst>
          </p:nvPr>
        </p:nvGraphicFramePr>
        <p:xfrm>
          <a:off x="441325" y="2478088"/>
          <a:ext cx="8278813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9" name="Equation" r:id="rId5" imgW="2654300" imgH="279400" progId="Equation.DSMT4">
                  <p:embed/>
                </p:oleObj>
              </mc:Choice>
              <mc:Fallback>
                <p:oleObj name="Equation" r:id="rId5" imgW="26543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1325" y="2478088"/>
                        <a:ext cx="8278813" cy="87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3488175"/>
              </p:ext>
            </p:extLst>
          </p:nvPr>
        </p:nvGraphicFramePr>
        <p:xfrm>
          <a:off x="1008063" y="3424238"/>
          <a:ext cx="7446962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0" name="Equation" r:id="rId7" imgW="2387600" imgH="279400" progId="Equation.DSMT4">
                  <p:embed/>
                </p:oleObj>
              </mc:Choice>
              <mc:Fallback>
                <p:oleObj name="Equation" r:id="rId7" imgW="23876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08063" y="3424238"/>
                        <a:ext cx="7446962" cy="87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4019289"/>
              </p:ext>
            </p:extLst>
          </p:nvPr>
        </p:nvGraphicFramePr>
        <p:xfrm>
          <a:off x="1444625" y="4459288"/>
          <a:ext cx="6573838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1" name="Equation" r:id="rId9" imgW="2108200" imgH="279400" progId="Equation.DSMT4">
                  <p:embed/>
                </p:oleObj>
              </mc:Choice>
              <mc:Fallback>
                <p:oleObj name="Equation" r:id="rId9" imgW="21082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44625" y="4459288"/>
                        <a:ext cx="6573838" cy="87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5659180"/>
              </p:ext>
            </p:extLst>
          </p:nvPr>
        </p:nvGraphicFramePr>
        <p:xfrm>
          <a:off x="2987259" y="5600535"/>
          <a:ext cx="3405187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2" name="Equation" r:id="rId11" imgW="1092200" imgH="381000" progId="Equation.DSMT4">
                  <p:embed/>
                </p:oleObj>
              </mc:Choice>
              <mc:Fallback>
                <p:oleObj name="Equation" r:id="rId11" imgW="1092200" imgH="38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987259" y="5600535"/>
                        <a:ext cx="3405187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2361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When the number of examples is large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size of the matrix </a:t>
            </a:r>
            <a:r>
              <a:rPr lang="en-US" b="1" dirty="0" smtClean="0"/>
              <a:t>A </a:t>
            </a:r>
            <a:br>
              <a:rPr lang="en-US" b="1" dirty="0" smtClean="0"/>
            </a:br>
            <a:r>
              <a:rPr lang="en-US" dirty="0" smtClean="0"/>
              <a:t>is number of variables X number of examples</a:t>
            </a:r>
          </a:p>
          <a:p>
            <a:r>
              <a:rPr lang="en-US" dirty="0" smtClean="0"/>
              <a:t>Exact solution is not practical.</a:t>
            </a:r>
          </a:p>
          <a:p>
            <a:r>
              <a:rPr lang="en-US" dirty="0" smtClean="0"/>
              <a:t>The alternative: stochastic gradient descent.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012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Review: the gradient</a:t>
            </a:r>
            <a:endParaRPr lang="en-US" dirty="0"/>
          </a:p>
        </p:txBody>
      </p:sp>
      <p:pic>
        <p:nvPicPr>
          <p:cNvPr id="5" name="Picture 4" descr="1024px-Gradient99_png__1024×768_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515" y="2456352"/>
            <a:ext cx="4169371" cy="3107278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3322911"/>
              </p:ext>
            </p:extLst>
          </p:nvPr>
        </p:nvGraphicFramePr>
        <p:xfrm>
          <a:off x="1402042" y="1417637"/>
          <a:ext cx="6310714" cy="10389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3" name="Equation" r:id="rId4" imgW="4165600" imgH="685800" progId="Equation.DSMT4">
                  <p:embed/>
                </p:oleObj>
              </mc:Choice>
              <mc:Fallback>
                <p:oleObj name="Equation" r:id="rId4" imgW="4165600" imgH="685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2042" y="1417637"/>
                        <a:ext cx="6310714" cy="10389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5018518"/>
              </p:ext>
            </p:extLst>
          </p:nvPr>
        </p:nvGraphicFramePr>
        <p:xfrm>
          <a:off x="1630363" y="5563630"/>
          <a:ext cx="5810250" cy="1057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" name="Equation" r:id="rId6" imgW="3835400" imgH="698500" progId="Equation.DSMT4">
                  <p:embed/>
                </p:oleObj>
              </mc:Choice>
              <mc:Fallback>
                <p:oleObj name="Equation" r:id="rId6" imgW="3835400" imgH="698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30363" y="5563630"/>
                        <a:ext cx="5810250" cy="1057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2926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Optimization by Gradient Ascent</a:t>
            </a:r>
            <a:endParaRPr lang="en-US" dirty="0"/>
          </a:p>
        </p:txBody>
      </p:sp>
      <p:pic>
        <p:nvPicPr>
          <p:cNvPr id="4" name="Picture 3" descr="0_13296568341m44_gif__704×368_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208" y="2848435"/>
            <a:ext cx="6642586" cy="37860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86208" y="1361548"/>
            <a:ext cx="68096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Start at a randomly chosen starting point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Take a small step in the direction of the gradient 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Repeat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Converges to a local maximum (gradient zero).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Which local maximum depends on starting point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77993" y="5703838"/>
            <a:ext cx="754746" cy="523220"/>
          </a:xfrm>
          <a:prstGeom prst="rect">
            <a:avLst/>
          </a:prstGeom>
          <a:solidFill>
            <a:srgbClr val="FFFF00">
              <a:alpha val="47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Starting</a:t>
            </a:r>
          </a:p>
          <a:p>
            <a:r>
              <a:rPr lang="en-US" sz="1400" dirty="0" smtClean="0"/>
              <a:t> point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3094541" y="3308628"/>
            <a:ext cx="924289" cy="523220"/>
          </a:xfrm>
          <a:prstGeom prst="rect">
            <a:avLst/>
          </a:prstGeom>
          <a:solidFill>
            <a:srgbClr val="FFFF00">
              <a:alpha val="47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Local</a:t>
            </a:r>
          </a:p>
          <a:p>
            <a:r>
              <a:rPr lang="en-US" sz="1400" dirty="0" smtClean="0"/>
              <a:t>Maximum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52792" y="3047018"/>
            <a:ext cx="924289" cy="523220"/>
          </a:xfrm>
          <a:prstGeom prst="rect">
            <a:avLst/>
          </a:prstGeom>
          <a:solidFill>
            <a:srgbClr val="FFFF00">
              <a:alpha val="47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global</a:t>
            </a:r>
          </a:p>
          <a:p>
            <a:r>
              <a:rPr lang="en-US" sz="1400" dirty="0" smtClean="0"/>
              <a:t>Maximum</a:t>
            </a:r>
          </a:p>
        </p:txBody>
      </p:sp>
    </p:spTree>
    <p:extLst>
      <p:ext uri="{BB962C8B-B14F-4D97-AF65-F5344CB8AC3E}">
        <p14:creationId xmlns:p14="http://schemas.microsoft.com/office/powerpoint/2010/main" val="1081030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Deterministic &amp; Stochastic </a:t>
            </a:r>
            <a:br>
              <a:rPr lang="en-US" dirty="0" smtClean="0"/>
            </a:br>
            <a:r>
              <a:rPr lang="en-US" dirty="0" smtClean="0"/>
              <a:t>Gradient Descent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2020297"/>
              </p:ext>
            </p:extLst>
          </p:nvPr>
        </p:nvGraphicFramePr>
        <p:xfrm>
          <a:off x="844881" y="1516588"/>
          <a:ext cx="7189537" cy="11194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9" name="Equation" r:id="rId3" imgW="3124200" imgH="444500" progId="Equation.DSMT4">
                  <p:embed/>
                </p:oleObj>
              </mc:Choice>
              <mc:Fallback>
                <p:oleObj name="Equation" r:id="rId3" imgW="3124200" imgH="444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4881" y="1516588"/>
                        <a:ext cx="7189537" cy="11194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483628"/>
              </p:ext>
            </p:extLst>
          </p:nvPr>
        </p:nvGraphicFramePr>
        <p:xfrm>
          <a:off x="1117600" y="2773363"/>
          <a:ext cx="6489700" cy="95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0" name="Equation" r:id="rId5" imgW="3136900" imgH="444500" progId="Equation.DSMT4">
                  <p:embed/>
                </p:oleObj>
              </mc:Choice>
              <mc:Fallback>
                <p:oleObj name="Equation" r:id="rId5" imgW="3136900" imgH="444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17600" y="2773363"/>
                        <a:ext cx="6489700" cy="95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7200" y="3811012"/>
            <a:ext cx="8229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Taking a step in direction opposite of gradient moves x towards the minimum.</a:t>
            </a:r>
          </a:p>
          <a:p>
            <a:pPr marL="285750" indent="-285750">
              <a:buFont typeface="Arial"/>
              <a:buChar char="•"/>
            </a:pPr>
            <a:r>
              <a:rPr lang="en-US" sz="2400" b="1" dirty="0"/>
              <a:t>Deterministic gradient Descent: </a:t>
            </a:r>
            <a:r>
              <a:rPr lang="en-US" sz="2400" dirty="0"/>
              <a:t>sum over all examples and then take a step.</a:t>
            </a:r>
          </a:p>
          <a:p>
            <a:pPr marL="285750" indent="-285750">
              <a:buFont typeface="Arial"/>
              <a:buChar char="•"/>
            </a:pPr>
            <a:r>
              <a:rPr lang="en-US" sz="2400" b="1" dirty="0"/>
              <a:t>Stochastic Gradient Descent: </a:t>
            </a:r>
            <a:r>
              <a:rPr lang="en-US" sz="2400" dirty="0"/>
              <a:t>take a small step after each example.</a:t>
            </a:r>
          </a:p>
          <a:p>
            <a:pPr marL="285750" indent="-285750">
              <a:buFont typeface="Arial"/>
              <a:buChar char="•"/>
            </a:pPr>
            <a:r>
              <a:rPr lang="en-US" sz="2400" b="1" dirty="0"/>
              <a:t>Mini-Batch: </a:t>
            </a:r>
            <a:r>
              <a:rPr lang="en-US" sz="2400" dirty="0"/>
              <a:t>Take a step after summing M&gt;1 examples.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71931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00FF"/>
                </a:solidFill>
                <a:latin typeface="Avenir Light"/>
                <a:cs typeface="Avenir Light"/>
              </a:rPr>
              <a:t>LinearRegressionWithSGD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2309145"/>
              </p:ext>
            </p:extLst>
          </p:nvPr>
        </p:nvGraphicFramePr>
        <p:xfrm>
          <a:off x="1527175" y="1417638"/>
          <a:ext cx="6013450" cy="1906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2" name="Equation" r:id="rId3" imgW="2120900" imgH="673100" progId="Equation.DSMT4">
                  <p:embed/>
                </p:oleObj>
              </mc:Choice>
              <mc:Fallback>
                <p:oleObj name="Equation" r:id="rId3" imgW="2120900" imgH="673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7175" y="1417638"/>
                        <a:ext cx="6013450" cy="1906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 descr="pyspark_mllib_package_—_PySpark_1_6_1_documentation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7926" y="4358104"/>
            <a:ext cx="10755187" cy="174324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1684" y="3499877"/>
            <a:ext cx="7579895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aseline="30000" dirty="0" err="1" smtClean="0">
                <a:solidFill>
                  <a:srgbClr val="0000FF"/>
                </a:solidFill>
                <a:latin typeface="Avenir Light"/>
                <a:cs typeface="Avenir Light"/>
              </a:rPr>
              <a:t>LinearRegressionWithSGD</a:t>
            </a:r>
            <a:r>
              <a:rPr lang="en-US" sz="4000" baseline="30000" dirty="0" smtClean="0">
                <a:solidFill>
                  <a:srgbClr val="0000FF"/>
                </a:solidFill>
                <a:latin typeface="Avenir Light"/>
                <a:cs typeface="Avenir Light"/>
              </a:rPr>
              <a:t>(</a:t>
            </a:r>
            <a:r>
              <a:rPr lang="en-US" sz="4000" baseline="30000" dirty="0" err="1">
                <a:solidFill>
                  <a:srgbClr val="0000FF"/>
                </a:solidFill>
                <a:latin typeface="Avenir Light"/>
                <a:cs typeface="Avenir Light"/>
              </a:rPr>
              <a:t>data,it,s,miniB,init</a:t>
            </a:r>
            <a:r>
              <a:rPr lang="en-US" sz="4000" baseline="30000" dirty="0" smtClean="0">
                <a:solidFill>
                  <a:srgbClr val="0000FF"/>
                </a:solidFill>
                <a:latin typeface="Avenir Light"/>
                <a:cs typeface="Avenir Light"/>
              </a:rPr>
              <a:t>)</a:t>
            </a:r>
            <a:endParaRPr lang="en-US" sz="4000" baseline="30000" dirty="0">
              <a:solidFill>
                <a:srgbClr val="0000FF"/>
              </a:solidFill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1838062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rate and initial weights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SGD is guaranteed to converge to a local minimum, if the learning rate (step) is sufficiently small.</a:t>
            </a:r>
          </a:p>
          <a:p>
            <a:r>
              <a:rPr lang="en-US" dirty="0" smtClean="0"/>
              <a:t>If step size too large – SGD can diverge.</a:t>
            </a:r>
          </a:p>
          <a:p>
            <a:r>
              <a:rPr lang="en-US" dirty="0" smtClean="0"/>
              <a:t>If step size too small – convergence will take many iterations.</a:t>
            </a:r>
          </a:p>
          <a:p>
            <a:r>
              <a:rPr lang="en-US" dirty="0" smtClean="0"/>
              <a:t>Initial weights can help start the process close to the minimum.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959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Minibatch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Updating separately in each executor will cause the estimate of </a:t>
            </a:r>
            <a:r>
              <a:rPr lang="en-US" dirty="0" smtClean="0">
                <a:solidFill>
                  <a:srgbClr val="3366FF"/>
                </a:solidFill>
              </a:rPr>
              <a:t>x</a:t>
            </a:r>
            <a:r>
              <a:rPr lang="en-US" dirty="0" smtClean="0"/>
              <a:t> for different partitions to diverge.</a:t>
            </a:r>
          </a:p>
          <a:p>
            <a:r>
              <a:rPr lang="en-US" dirty="0" smtClean="0"/>
              <a:t>Alternatively, communicating each update to all executors creates a communication and synchronization bottleneck.</a:t>
            </a:r>
          </a:p>
          <a:p>
            <a:r>
              <a:rPr lang="en-US" b="1" dirty="0" err="1" smtClean="0"/>
              <a:t>Minibatch</a:t>
            </a:r>
            <a:r>
              <a:rPr lang="en-US" b="1" dirty="0" smtClean="0"/>
              <a:t>:</a:t>
            </a:r>
            <a:r>
              <a:rPr lang="en-US" dirty="0" smtClean="0"/>
              <a:t> each partition calculates a sum using a fraction of it’s partition. The sums are combined and all executors receive the same updated </a:t>
            </a:r>
            <a:r>
              <a:rPr lang="en-US" dirty="0" smtClean="0">
                <a:solidFill>
                  <a:srgbClr val="3366FF"/>
                </a:solidFill>
              </a:rPr>
              <a:t>x</a:t>
            </a:r>
          </a:p>
          <a:p>
            <a:r>
              <a:rPr lang="en-US" dirty="0" smtClean="0"/>
              <a:t>Smaller mini-batches – faster convergence, but more communication.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201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rate matters!</a:t>
            </a:r>
            <a:endParaRPr lang="en-US" dirty="0"/>
          </a:p>
        </p:txBody>
      </p:sp>
      <p:pic>
        <p:nvPicPr>
          <p:cNvPr id="4" name="Picture 3" descr="3_StochasticGradientDescent_pdf__page_4_of_10___2_documents__16_total_pages_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09" y="1484478"/>
            <a:ext cx="8650907" cy="410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21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otr-mirowski-review-autoencoders-deep-learning-ciuuk14-55-638_jpg__638×479_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8" y="0"/>
            <a:ext cx="89361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89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 system of linear equations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6401470"/>
              </p:ext>
            </p:extLst>
          </p:nvPr>
        </p:nvGraphicFramePr>
        <p:xfrm>
          <a:off x="2114408" y="1359913"/>
          <a:ext cx="3104137" cy="1882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0" name="Equation" r:id="rId3" imgW="1485900" imgH="901700" progId="Equation.DSMT4">
                  <p:embed/>
                </p:oleObj>
              </mc:Choice>
              <mc:Fallback>
                <p:oleObj name="Equation" r:id="rId3" imgW="1485900" imgH="901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4408" y="1359913"/>
                        <a:ext cx="3104137" cy="1882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2114408" y="3528868"/>
            <a:ext cx="4532519" cy="2008209"/>
            <a:chOff x="1362363" y="3545153"/>
            <a:chExt cx="4532519" cy="2008209"/>
          </a:xfrm>
        </p:grpSpPr>
        <p:graphicFrame>
          <p:nvGraphicFramePr>
            <p:cNvPr id="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97636192"/>
                </p:ext>
              </p:extLst>
            </p:nvPr>
          </p:nvGraphicFramePr>
          <p:xfrm>
            <a:off x="1362363" y="3914485"/>
            <a:ext cx="4532519" cy="163887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91" name="Equation" r:id="rId5" imgW="2247900" imgH="812800" progId="Equation.DSMT4">
                    <p:embed/>
                  </p:oleObj>
                </mc:Choice>
                <mc:Fallback>
                  <p:oleObj name="Equation" r:id="rId5" imgW="2247900" imgH="8128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362363" y="3914485"/>
                          <a:ext cx="4532519" cy="163887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TextBox 8"/>
            <p:cNvSpPr txBox="1"/>
            <p:nvPr/>
          </p:nvSpPr>
          <p:spPr>
            <a:xfrm>
              <a:off x="1362363" y="3545153"/>
              <a:ext cx="4110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Can also be written as</a:t>
              </a:r>
              <a:endParaRPr lang="en-US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114408" y="5997222"/>
            <a:ext cx="2618509" cy="475548"/>
            <a:chOff x="1514763" y="5997222"/>
            <a:chExt cx="2618509" cy="475548"/>
          </a:xfrm>
        </p:grpSpPr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80199421"/>
                </p:ext>
              </p:extLst>
            </p:nvPr>
          </p:nvGraphicFramePr>
          <p:xfrm>
            <a:off x="2666999" y="5997222"/>
            <a:ext cx="1466273" cy="4755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92" name="Equation" r:id="rId7" imgW="469900" imgH="152400" progId="Equation.DSMT4">
                    <p:embed/>
                  </p:oleObj>
                </mc:Choice>
                <mc:Fallback>
                  <p:oleObj name="Equation" r:id="rId7" imgW="469900" imgH="1524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2666999" y="5997222"/>
                          <a:ext cx="1466273" cy="47554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TextBox 9"/>
            <p:cNvSpPr txBox="1"/>
            <p:nvPr/>
          </p:nvSpPr>
          <p:spPr>
            <a:xfrm>
              <a:off x="1514763" y="5997222"/>
              <a:ext cx="8866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Or as: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4268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set and Test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are usually interested in finding models that fit well </a:t>
            </a:r>
            <a:r>
              <a:rPr lang="en-US" b="1" dirty="0" smtClean="0"/>
              <a:t>unseen </a:t>
            </a:r>
            <a:r>
              <a:rPr lang="en-US" dirty="0" smtClean="0"/>
              <a:t>data.</a:t>
            </a:r>
          </a:p>
          <a:p>
            <a:r>
              <a:rPr lang="en-US" dirty="0" smtClean="0"/>
              <a:t>To evaluate the effectiveness of the learning algorithm we separate the data randomly into two parts:</a:t>
            </a:r>
          </a:p>
          <a:p>
            <a:pPr lvl="1"/>
            <a:r>
              <a:rPr lang="en-US" dirty="0" smtClean="0"/>
              <a:t>Training set: used to find best model</a:t>
            </a:r>
          </a:p>
          <a:p>
            <a:pPr lvl="1"/>
            <a:r>
              <a:rPr lang="en-US" dirty="0" smtClean="0"/>
              <a:t>Test set: used to see if model generalizes well.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297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365958" cy="2142957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When the data is high dimensional and noisy, decreasing the training error too much will often cause the test error to increase.</a:t>
            </a:r>
          </a:p>
          <a:p>
            <a:r>
              <a:rPr lang="en-US" dirty="0" smtClean="0"/>
              <a:t>This is called </a:t>
            </a:r>
            <a:r>
              <a:rPr lang="en-US" dirty="0" err="1" smtClean="0"/>
              <a:t>overfitting</a:t>
            </a:r>
            <a:r>
              <a:rPr lang="en-US" dirty="0" smtClean="0"/>
              <a:t>.</a:t>
            </a:r>
          </a:p>
          <a:p>
            <a:r>
              <a:rPr lang="en-US" dirty="0" smtClean="0"/>
              <a:t>One way to avoid </a:t>
            </a:r>
            <a:r>
              <a:rPr lang="en-US" dirty="0" err="1" smtClean="0"/>
              <a:t>overfitting</a:t>
            </a:r>
            <a:r>
              <a:rPr lang="en-US" dirty="0" smtClean="0"/>
              <a:t> is to “regularize” the trained model. 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7227383"/>
              </p:ext>
            </p:extLst>
          </p:nvPr>
        </p:nvGraphicFramePr>
        <p:xfrm>
          <a:off x="1216025" y="3925888"/>
          <a:ext cx="5991225" cy="2589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Equation" r:id="rId3" imgW="2603500" imgH="1028700" progId="Equation.DSMT4">
                  <p:embed/>
                </p:oleObj>
              </mc:Choice>
              <mc:Fallback>
                <p:oleObj name="Equation" r:id="rId3" imgW="2603500" imgH="1028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6025" y="3925888"/>
                        <a:ext cx="5991225" cy="2589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4518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Additional Parameters for 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0000FF"/>
                </a:solidFill>
                <a:latin typeface="Avenir Light"/>
                <a:cs typeface="Avenir Light"/>
              </a:rPr>
              <a:t>LinearRegressionWithSGD</a:t>
            </a:r>
            <a:endParaRPr lang="en-US" dirty="0"/>
          </a:p>
        </p:txBody>
      </p:sp>
      <p:pic>
        <p:nvPicPr>
          <p:cNvPr id="5" name="Picture 4" descr="pyspark_mllib_package_—_PySpark_1_6_1_documentat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3566"/>
            <a:ext cx="9144000" cy="309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76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solve, invert the matrix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2751191"/>
              </p:ext>
            </p:extLst>
          </p:nvPr>
        </p:nvGraphicFramePr>
        <p:xfrm>
          <a:off x="2189307" y="1643061"/>
          <a:ext cx="447516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0" name="Equation" r:id="rId3" imgW="1435100" imgH="228600" progId="Equation.DSMT4">
                  <p:embed/>
                </p:oleObj>
              </mc:Choice>
              <mc:Fallback>
                <p:oleObj name="Equation" r:id="rId3" imgW="14351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9307" y="1643061"/>
                        <a:ext cx="4475163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3048000"/>
            <a:ext cx="8229600" cy="3078163"/>
          </a:xfrm>
        </p:spPr>
        <p:txBody>
          <a:bodyPr/>
          <a:lstStyle/>
          <a:p>
            <a:r>
              <a:rPr lang="en-US" dirty="0" smtClean="0"/>
              <a:t>Inverse might not exist</a:t>
            </a:r>
          </a:p>
          <a:p>
            <a:r>
              <a:rPr lang="en-US" dirty="0" smtClean="0"/>
              <a:t>System can be </a:t>
            </a:r>
          </a:p>
          <a:p>
            <a:pPr lvl="1"/>
            <a:r>
              <a:rPr lang="en-US" dirty="0" smtClean="0"/>
              <a:t>under-determined (infinite set of solutions)</a:t>
            </a:r>
          </a:p>
          <a:p>
            <a:pPr lvl="1"/>
            <a:r>
              <a:rPr lang="en-US" dirty="0" smtClean="0"/>
              <a:t>Or over determined (no solution).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80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Approximately solving </a:t>
            </a:r>
            <a:br>
              <a:rPr lang="en-US" dirty="0" smtClean="0"/>
            </a:br>
            <a:r>
              <a:rPr lang="en-US" dirty="0" smtClean="0"/>
              <a:t>over-determined systems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5942598"/>
              </p:ext>
            </p:extLst>
          </p:nvPr>
        </p:nvGraphicFramePr>
        <p:xfrm>
          <a:off x="1100138" y="1682750"/>
          <a:ext cx="6654800" cy="63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3" name="Equation" r:id="rId3" imgW="2133600" imgH="203200" progId="Equation.DSMT4">
                  <p:embed/>
                </p:oleObj>
              </mc:Choice>
              <mc:Fallback>
                <p:oleObj name="Equation" r:id="rId3" imgW="21336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00138" y="1682750"/>
                        <a:ext cx="6654800" cy="635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9291969"/>
              </p:ext>
            </p:extLst>
          </p:nvPr>
        </p:nvGraphicFramePr>
        <p:xfrm>
          <a:off x="539750" y="2517775"/>
          <a:ext cx="808037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4" name="Equation" r:id="rId5" imgW="2590800" imgH="254000" progId="Equation.DSMT4">
                  <p:embed/>
                </p:oleObj>
              </mc:Choice>
              <mc:Fallback>
                <p:oleObj name="Equation" r:id="rId5" imgW="25908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9750" y="2517775"/>
                        <a:ext cx="808037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3556000"/>
            <a:ext cx="8229600" cy="185821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How to find the minimum?</a:t>
            </a:r>
          </a:p>
          <a:p>
            <a:r>
              <a:rPr lang="en-US" sz="3000" dirty="0" smtClean="0"/>
              <a:t>In one dimensional problem: set derivative to zero.</a:t>
            </a:r>
          </a:p>
          <a:p>
            <a:r>
              <a:rPr lang="en-US" dirty="0" smtClean="0"/>
              <a:t>In multi-dimensional case, set </a:t>
            </a:r>
            <a:r>
              <a:rPr lang="en-US" b="1" dirty="0" smtClean="0"/>
              <a:t>gradient</a:t>
            </a:r>
            <a:r>
              <a:rPr lang="en-US" dirty="0" smtClean="0"/>
              <a:t> to zero.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987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function of two variables</a:t>
            </a:r>
            <a:endParaRPr lang="en-US" dirty="0"/>
          </a:p>
        </p:txBody>
      </p:sp>
      <p:pic>
        <p:nvPicPr>
          <p:cNvPr id="4" name="Picture 3" descr="Screenshot 2016-04-25 15.27.3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705" y="1417638"/>
            <a:ext cx="6854856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88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87888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Restricting the function to the variable x</a:t>
            </a:r>
            <a:endParaRPr lang="en-US" sz="3600" dirty="0"/>
          </a:p>
        </p:txBody>
      </p:sp>
      <p:pic>
        <p:nvPicPr>
          <p:cNvPr id="4" name="Picture 3" descr="Screenshot 2016-04-25 15.27.5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95" y="962526"/>
            <a:ext cx="7408982" cy="589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826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Computing the partial derivative </a:t>
            </a:r>
            <a:r>
              <a:rPr lang="en-US" dirty="0" err="1" smtClean="0"/>
              <a:t>wrt</a:t>
            </a:r>
            <a:r>
              <a:rPr lang="en-US" dirty="0" smtClean="0"/>
              <a:t> x</a:t>
            </a:r>
            <a:endParaRPr lang="en-US" dirty="0"/>
          </a:p>
        </p:txBody>
      </p:sp>
      <p:pic>
        <p:nvPicPr>
          <p:cNvPr id="4" name="Picture 3" descr="Screenshot 2016-04-25 15.24.3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782" y="1412039"/>
            <a:ext cx="64897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376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Gradient = the partial derivative </a:t>
            </a:r>
            <a:r>
              <a:rPr lang="en-US" dirty="0" err="1" smtClean="0"/>
              <a:t>wrt</a:t>
            </a:r>
            <a:r>
              <a:rPr lang="en-US" dirty="0" smtClean="0"/>
              <a:t> all coordinates</a:t>
            </a:r>
            <a:endParaRPr lang="en-US" dirty="0"/>
          </a:p>
        </p:txBody>
      </p:sp>
      <p:pic>
        <p:nvPicPr>
          <p:cNvPr id="4" name="Picture 3" descr="Screenshot 2016-04-25 15.30.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066" y="1417638"/>
            <a:ext cx="6935618" cy="5386888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4732421" y="3007895"/>
            <a:ext cx="160421" cy="668421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80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Computing the gradient symbolically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5107918"/>
              </p:ext>
            </p:extLst>
          </p:nvPr>
        </p:nvGraphicFramePr>
        <p:xfrm>
          <a:off x="5384800" y="356870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4" name="Equation" r:id="rId3" imgW="114300" imgH="165100" progId="Equation.DSMT4">
                  <p:embed/>
                </p:oleObj>
              </mc:Choice>
              <mc:Fallback>
                <p:oleObj name="Equation" r:id="rId3" imgW="114300" imgH="165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4800" y="356870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7137791"/>
              </p:ext>
            </p:extLst>
          </p:nvPr>
        </p:nvGraphicFramePr>
        <p:xfrm>
          <a:off x="1464844" y="1791703"/>
          <a:ext cx="2034006" cy="80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5" name="Equation" r:id="rId5" imgW="1155700" imgH="457200" progId="Equation.DSMT4">
                  <p:embed/>
                </p:oleObj>
              </mc:Choice>
              <mc:Fallback>
                <p:oleObj name="Equation" r:id="rId5" imgW="11557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64844" y="1791703"/>
                        <a:ext cx="2034006" cy="80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5902297"/>
              </p:ext>
            </p:extLst>
          </p:nvPr>
        </p:nvGraphicFramePr>
        <p:xfrm>
          <a:off x="1464844" y="2907631"/>
          <a:ext cx="6789373" cy="19584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6" name="Equation" r:id="rId7" imgW="3302000" imgH="952500" progId="Equation.DSMT4">
                  <p:embed/>
                </p:oleObj>
              </mc:Choice>
              <mc:Fallback>
                <p:oleObj name="Equation" r:id="rId7" imgW="3302000" imgH="952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64844" y="2907631"/>
                        <a:ext cx="6789373" cy="19584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1228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Yoav's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Yoav's Theme.thmx</Template>
  <TotalTime>2479</TotalTime>
  <Words>481</Words>
  <Application>Microsoft Macintosh PowerPoint</Application>
  <PresentationFormat>On-screen Show (4:3)</PresentationFormat>
  <Paragraphs>65</Paragraphs>
  <Slides>22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Yoav's Theme</vt:lpstr>
      <vt:lpstr>Equation</vt:lpstr>
      <vt:lpstr>MathType 6.0 Equation</vt:lpstr>
      <vt:lpstr>Gradients &amp; Regression</vt:lpstr>
      <vt:lpstr>A system of linear equations</vt:lpstr>
      <vt:lpstr>To solve, invert the matrix</vt:lpstr>
      <vt:lpstr>Approximately solving  over-determined systems</vt:lpstr>
      <vt:lpstr>A function of two variables</vt:lpstr>
      <vt:lpstr>Restricting the function to the variable x</vt:lpstr>
      <vt:lpstr>Computing the partial derivative wrt x</vt:lpstr>
      <vt:lpstr>Gradient = the partial derivative wrt all coordinates</vt:lpstr>
      <vt:lpstr>Computing the gradient symbolically</vt:lpstr>
      <vt:lpstr>Exactly minimizing square error</vt:lpstr>
      <vt:lpstr>When the number of examples is large</vt:lpstr>
      <vt:lpstr>Review: the gradient</vt:lpstr>
      <vt:lpstr>Optimization by Gradient Ascent</vt:lpstr>
      <vt:lpstr>Deterministic &amp; Stochastic  Gradient Descent</vt:lpstr>
      <vt:lpstr>LinearRegressionWithSGD</vt:lpstr>
      <vt:lpstr>Learning rate and initial weights </vt:lpstr>
      <vt:lpstr>Why Minibatch?</vt:lpstr>
      <vt:lpstr>Learning rate matters!</vt:lpstr>
      <vt:lpstr>PowerPoint Presentation</vt:lpstr>
      <vt:lpstr>Training set and Test set</vt:lpstr>
      <vt:lpstr>Regularization</vt:lpstr>
      <vt:lpstr>Additional Parameters for  </vt:lpstr>
    </vt:vector>
  </TitlesOfParts>
  <Company>UCSD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Stochastic Gradient Descent</dc:title>
  <dc:creator>yoav freund</dc:creator>
  <cp:lastModifiedBy>yoav freund</cp:lastModifiedBy>
  <cp:revision>37</cp:revision>
  <dcterms:created xsi:type="dcterms:W3CDTF">2015-04-09T15:28:29Z</dcterms:created>
  <dcterms:modified xsi:type="dcterms:W3CDTF">2016-04-26T16:38:21Z</dcterms:modified>
</cp:coreProperties>
</file>

<file path=docProps/thumbnail.jpeg>
</file>